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62" r:id="rId8"/>
    <p:sldId id="260" r:id="rId9"/>
    <p:sldId id="261" r:id="rId10"/>
    <p:sldId id="264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165" autoAdjust="0"/>
  </p:normalViewPr>
  <p:slideViewPr>
    <p:cSldViewPr snapToGrid="0">
      <p:cViewPr varScale="1">
        <p:scale>
          <a:sx n="100" d="100"/>
          <a:sy n="100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01A-D5B4-4D66-99C7-5596D77006FA}" type="datetimeFigureOut">
              <a:t>6/13/2025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1F52F-011A-43A3-B830-3BC2BFC83C1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73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BF617-A189-A29A-F19A-5634261F8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4A262-7C57-317D-421C-DF79D4000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B1E70-ABAE-5826-860E-CC253A7D7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3474F-5CD7-5CE9-12DD-5AA69B5E0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5847C-B32E-F8C2-00D8-17FB8BC9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9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AA09-46BB-0838-ADF7-BB22E5D97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1ED6E-6450-81FA-6D7F-268455609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504E3-3F61-F61F-4064-3E64EC8F6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6595E-490F-7F45-A49E-43857E8F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915B6-2F07-8BAA-0C56-BA44F414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0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505734-6537-AD04-7B87-FD434ADC90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90EDC2-C171-D0AB-63A8-8C7950331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17349-8C79-FCF1-00F8-0AC7170F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429FC-FEB1-B0AB-3250-4A4AA2C8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1B2AA-635A-4E79-95C9-634BA97B0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8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7B8AF-7C18-2312-CE91-6ECA1AA99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EEC89-902C-201A-6C19-3ABD64284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D7A96-912C-D7BC-CF9D-814340973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9D4C8-16D9-C762-3242-23914278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F4ABB-9FF2-1B2C-569E-10097699F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47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1ECB5-1537-4D4E-55CE-C12245951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CE89E-CF52-42D6-085E-D48D4E428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68F4E-FEAF-1D9D-4E9C-4827A4729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861E4-C180-00E6-93F5-EC0DD4B48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FB25-2935-138F-4388-44215557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6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93F8B-7D49-71F0-BA93-5681B369E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BFFEE-53FD-AC28-B818-AEACCBD1A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9953A5-1D4F-1796-03EF-7D99849F9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0F36D-1821-F2A5-5D59-47641DF64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FAE3D-6CD1-427F-ADEB-8DB8C0BB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D89CA-C461-D39D-8CEF-8D422A2B0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8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6257F-9C3B-A953-6359-2F5743F8B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8AFE9-4C92-0966-6108-F72889541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566E0-B538-E49B-418B-AE57261C6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91219E-1426-31FF-C613-A450B31BD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7853E9-4F59-8401-01E3-C921E2C82F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EBDED3-DACC-478D-FDD5-20B9E489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6E2C1E-19F9-AC2F-DF71-34C905E8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63246A-F75E-8798-F66F-6AB84B65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1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2C64-424E-5ACE-851E-E8B806182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023135-BA58-A74B-D239-26E373952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042BC1-3FD4-DD8F-3B80-142F7F07E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87E07-B8D7-43C1-52AF-054E2D17B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18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30BE94-9E10-2EC0-F2ED-6BAE5D263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AE54A-5F12-E20A-74EF-057BD8AB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E846DD-7EC9-1322-E27E-DC1942E98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6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B045-6BBF-EFD3-22F5-119E1103E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03F53-43AE-1D12-C251-BF4BFBE5B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27FDA0-B66C-913A-0CEB-C0DE2216D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9EAC1-4D04-B29A-4D42-2E0CC767B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7A544-655D-D97C-7A4F-C1E59B03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601EA-1C1A-F1B3-B6E3-591A84E5A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4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6B9FE-5E8D-9D8E-7F43-2FDDA5719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B12C42-4109-EFD7-89CB-1637B55C3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8F569F-C802-C785-3C0D-0B0AC225C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14BB5F-C8DA-44BD-C7F0-C42E217D7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6EF64-B443-1677-26EE-635DC6FDC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DD7F8-2302-7B80-4436-75A0D973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1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D9B723-2751-0E11-552C-5CBDADC1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4EC76-072A-9205-4BC1-50E2B811C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930B9-DA33-200E-04A6-154B49A96D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89436-6B51-4E05-BCCB-7798D35B3C31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6D3A0-D9B9-7D37-01D4-801BF6355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537F0-F593-5A5A-5DE2-EF8A3461B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58D28-4A6B-427B-85F8-2FBB4795AB3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50DACE56-81A0-DE49-5B06-ABD1C261274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65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4D66-8F32-100C-BD03-8EF534163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002438"/>
            <a:ext cx="10515600" cy="1062872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Stormwater Ordinance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0858F3-BF75-1ED4-6A82-2EE87AE1A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05778"/>
            <a:ext cx="10515600" cy="53871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June 12, 2025</a:t>
            </a:r>
          </a:p>
        </p:txBody>
      </p:sp>
      <p:pic>
        <p:nvPicPr>
          <p:cNvPr id="11" name="Picture 10" descr="A green and black logo&#10;&#10;AI-generated content may be incorrect.">
            <a:extLst>
              <a:ext uri="{FF2B5EF4-FFF2-40B4-BE49-F238E27FC236}">
                <a16:creationId xmlns:a16="http://schemas.microsoft.com/office/drawing/2014/main" id="{71D6751E-3AE3-A731-8B2A-5B198B4DB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435" y="1008584"/>
            <a:ext cx="4970429" cy="165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671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A3D90-D64B-5AB3-7F00-40EC2813B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FD630-7CA5-2D3F-482C-CD1B53241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91181" cy="3582954"/>
          </a:xfrm>
        </p:spPr>
        <p:txBody>
          <a:bodyPr>
            <a:normAutofit/>
          </a:bodyPr>
          <a:lstStyle/>
          <a:p>
            <a:r>
              <a:rPr lang="en-US" sz="2000"/>
              <a:t>Improve the effectiveness of stormwater control measures.</a:t>
            </a:r>
          </a:p>
          <a:p>
            <a:r>
              <a:rPr lang="en-US" sz="2000"/>
              <a:t>Adapt to changing environmental conditions and protect water quality.</a:t>
            </a:r>
          </a:p>
          <a:p>
            <a:r>
              <a:rPr lang="en-US" sz="2000"/>
              <a:t>Comply with state or federal regulations.</a:t>
            </a:r>
          </a:p>
          <a:p>
            <a:r>
              <a:rPr lang="en-US" sz="2000"/>
              <a:t>Promote sustainable development practices. 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BD3139-3D42-D1EA-5F91-4646A3D49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381" y="1690688"/>
            <a:ext cx="3554276" cy="290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25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DE2FF-A855-9B92-F400-10DFA51C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Ordinance and Permit Additions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5D072-9692-0334-BF4E-BD0F09AB6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Erosion and Sediment Control</a:t>
            </a:r>
          </a:p>
          <a:p>
            <a:pPr lvl="1"/>
            <a:r>
              <a:rPr lang="en-US" dirty="0"/>
              <a:t>Grading Permit</a:t>
            </a:r>
          </a:p>
          <a:p>
            <a:r>
              <a:rPr lang="en-US" dirty="0"/>
              <a:t>Illicit Discharge and Connection</a:t>
            </a:r>
          </a:p>
          <a:p>
            <a:r>
              <a:rPr lang="en-US" dirty="0"/>
              <a:t>Post-Construction Stormwater Quality</a:t>
            </a:r>
          </a:p>
          <a:p>
            <a:r>
              <a:rPr lang="en-US" dirty="0"/>
              <a:t>Flood Hazard Protection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839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8AF26-36DC-85E1-9A75-EEF80A6BD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Erosion and Sediment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F6642-45B9-C4B6-5361-624FE88E0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81725" cy="4351338"/>
          </a:xfrm>
        </p:spPr>
        <p:txBody>
          <a:bodyPr/>
          <a:lstStyle/>
          <a:p>
            <a:r>
              <a:rPr lang="en-US" dirty="0"/>
              <a:t>Updates to Requirements</a:t>
            </a:r>
          </a:p>
          <a:p>
            <a:r>
              <a:rPr lang="en-US" dirty="0"/>
              <a:t>Grading Permit Addition</a:t>
            </a:r>
          </a:p>
          <a:p>
            <a:r>
              <a:rPr lang="en-US" dirty="0"/>
              <a:t>Requires Erosion &amp; Sediment Control Plan for Every Development</a:t>
            </a:r>
          </a:p>
          <a:p>
            <a:r>
              <a:rPr lang="en-US" dirty="0"/>
              <a:t>Enforcement Language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E3979-5EE9-6F29-164C-A06E8FBD6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6063" y="341313"/>
            <a:ext cx="3226010" cy="39007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85D1E1-B247-4A3D-E500-2145AB808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925" y="3010231"/>
            <a:ext cx="3054122" cy="25986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490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2BDC5-BF6A-123D-4007-0A4B93FAF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Illicit Discharge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2A4B3-AAA9-2D1F-2CB0-C10B5634D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Adds code language to disallow non-stormwater discharges into the stormwater system.</a:t>
            </a:r>
          </a:p>
          <a:p>
            <a:r>
              <a:rPr lang="en-US" dirty="0"/>
              <a:t>Includes provisions for the following:</a:t>
            </a:r>
          </a:p>
          <a:p>
            <a:pPr lvl="1"/>
            <a:r>
              <a:rPr lang="en-US" dirty="0"/>
              <a:t>Sewage and Wastewater from industrial processes</a:t>
            </a:r>
          </a:p>
          <a:p>
            <a:pPr lvl="1"/>
            <a:r>
              <a:rPr lang="en-US" dirty="0"/>
              <a:t>Connections from indoor drains</a:t>
            </a:r>
          </a:p>
          <a:p>
            <a:pPr lvl="1"/>
            <a:r>
              <a:rPr lang="en-US" dirty="0"/>
              <a:t>Non-Dechlorinated Swimming pool discharges </a:t>
            </a:r>
          </a:p>
          <a:p>
            <a:r>
              <a:rPr lang="en-US" dirty="0"/>
              <a:t>Enforcement Language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2B7728-44D7-E95F-683A-244C058367E5}"/>
              </a:ext>
            </a:extLst>
          </p:cNvPr>
          <p:cNvSpPr txBox="1"/>
          <p:nvPr/>
        </p:nvSpPr>
        <p:spPr>
          <a:xfrm>
            <a:off x="5369668" y="566241"/>
            <a:ext cx="5984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Federal regulations defines illicit discharge as: “…any discharge to a MS4 that is not comprised entirely of stormwater..”</a:t>
            </a:r>
          </a:p>
        </p:txBody>
      </p:sp>
    </p:spTree>
    <p:extLst>
      <p:ext uri="{BB962C8B-B14F-4D97-AF65-F5344CB8AC3E}">
        <p14:creationId xmlns:p14="http://schemas.microsoft.com/office/powerpoint/2010/main" val="2396143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86B09-81D4-9028-4A36-D9A94D536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Post-Construction Stormwater 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0BE0B-25BC-125D-B890-893CFBD7E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Adopts Standards that align with MSD</a:t>
            </a:r>
          </a:p>
          <a:p>
            <a:r>
              <a:rPr lang="en-US" dirty="0"/>
              <a:t>Governs the selection and design of stormwater quality BMPs</a:t>
            </a:r>
          </a:p>
          <a:p>
            <a:r>
              <a:rPr lang="en-US" dirty="0"/>
              <a:t>Requires owner to submit plan with pertinent BMP information</a:t>
            </a:r>
          </a:p>
          <a:p>
            <a:r>
              <a:rPr lang="en-US" dirty="0"/>
              <a:t>Requires proper Construction &amp; Maintenance of Stormwater BMPs required by MSD </a:t>
            </a:r>
          </a:p>
          <a:p>
            <a:r>
              <a:rPr lang="en-US" dirty="0"/>
              <a:t>Requires SWPPP plans shared with City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8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72B3B-5D97-1566-502A-4682C2B5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 Hazard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9664C-9D96-71C1-3D02-A8536A386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Updates and addresses FEMA’s National Flood Insurance Program</a:t>
            </a:r>
          </a:p>
          <a:p>
            <a:r>
              <a:rPr lang="en-US" dirty="0"/>
              <a:t>Ordinance Addresses the following: </a:t>
            </a:r>
          </a:p>
          <a:p>
            <a:pPr lvl="1"/>
            <a:r>
              <a:rPr lang="en-US" dirty="0"/>
              <a:t>Protects public health, safety, and welfare.</a:t>
            </a:r>
          </a:p>
          <a:p>
            <a:pPr lvl="1"/>
            <a:r>
              <a:rPr lang="en-US" dirty="0"/>
              <a:t>Minimizes flood-related losses and damages.</a:t>
            </a:r>
          </a:p>
          <a:p>
            <a:pPr lvl="1"/>
            <a:r>
              <a:rPr lang="en-US" dirty="0"/>
              <a:t>Regulates development in flood-prone areas.</a:t>
            </a:r>
          </a:p>
          <a:p>
            <a:pPr lvl="1"/>
            <a:r>
              <a:rPr lang="en-US" dirty="0"/>
              <a:t>Informs property owners of flood risks and responsibilities.</a:t>
            </a:r>
          </a:p>
        </p:txBody>
      </p:sp>
    </p:spTree>
    <p:extLst>
      <p:ext uri="{BB962C8B-B14F-4D97-AF65-F5344CB8AC3E}">
        <p14:creationId xmlns:p14="http://schemas.microsoft.com/office/powerpoint/2010/main" val="3029093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D97F6B-5C19-053C-32FB-190C96229B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3C25113-6AE7-0F26-4141-1C766AD89D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0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G palette 1">
      <a:dk1>
        <a:srgbClr val="262626"/>
      </a:dk1>
      <a:lt1>
        <a:sysClr val="window" lastClr="FFFFFF"/>
      </a:lt1>
      <a:dk2>
        <a:srgbClr val="0083A9"/>
      </a:dk2>
      <a:lt2>
        <a:srgbClr val="8E8777"/>
      </a:lt2>
      <a:accent1>
        <a:srgbClr val="FFC629"/>
      </a:accent1>
      <a:accent2>
        <a:srgbClr val="A3BC3B"/>
      </a:accent2>
      <a:accent3>
        <a:srgbClr val="015772"/>
      </a:accent3>
      <a:accent4>
        <a:srgbClr val="6F6FB3"/>
      </a:accent4>
      <a:accent5>
        <a:srgbClr val="8ECEC9"/>
      </a:accent5>
      <a:accent6>
        <a:srgbClr val="FFFFFF"/>
      </a:accent6>
      <a:hlink>
        <a:srgbClr val="0083A9"/>
      </a:hlink>
      <a:folHlink>
        <a:srgbClr val="FFFFFF"/>
      </a:folHlink>
    </a:clrScheme>
    <a:fontScheme name="Custom 2">
      <a:majorFont>
        <a:latin typeface="Oswald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QUISITIONS &amp; INTEGRATIONS" id="{A002EFF2-D06A-441A-96C1-76FAD2A3B940}" vid="{14F29B58-C7F9-4A69-A7D2-CC2208F9AFF7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2B107CA7E66C468DB1A38AC12AAE9C" ma:contentTypeVersion="2" ma:contentTypeDescription="Create a new document." ma:contentTypeScope="" ma:versionID="455a4d19261ac00fde392a1b07285224">
  <xsd:schema xmlns:xsd="http://www.w3.org/2001/XMLSchema" xmlns:xs="http://www.w3.org/2001/XMLSchema" xmlns:p="http://schemas.microsoft.com/office/2006/metadata/properties" xmlns:ns2="ae23a004-f174-45e6-be95-b11c4259b5dd" targetNamespace="http://schemas.microsoft.com/office/2006/metadata/properties" ma:root="true" ma:fieldsID="098248f642161f2c9b4b237925443509" ns2:_="">
    <xsd:import namespace="ae23a004-f174-45e6-be95-b11c4259b5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3a004-f174-45e6-be95-b11c4259b5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92B916-1C1D-47A5-BBE4-7C4B3E402E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23a004-f174-45e6-be95-b11c4259b5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C910B7-1922-49BA-B1AF-B618C988C6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C9C392-70C5-410F-91D6-134F7816EC93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d845bee2-015f-4f0e-9073-f2217d0b1f6c"/>
    <ds:schemaRef ds:uri="974fc30c-7de0-47e4-809f-5fe4aa88c3f3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1927</TotalTime>
  <Words>228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 Light</vt:lpstr>
      <vt:lpstr>Calibri</vt:lpstr>
      <vt:lpstr>Oswald</vt:lpstr>
      <vt:lpstr>Office Theme</vt:lpstr>
      <vt:lpstr>Stormwater Ordinance Updates</vt:lpstr>
      <vt:lpstr>Background</vt:lpstr>
      <vt:lpstr>Ordinance and Permit Additions</vt:lpstr>
      <vt:lpstr>Erosion and Sediment Control</vt:lpstr>
      <vt:lpstr>Illicit Discharge</vt:lpstr>
      <vt:lpstr>Post-Construction Stormwater Quality</vt:lpstr>
      <vt:lpstr>Flood Hazard Protection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Conte King</dc:creator>
  <cp:lastModifiedBy>Maria Conte King</cp:lastModifiedBy>
  <cp:revision>12</cp:revision>
  <dcterms:created xsi:type="dcterms:W3CDTF">2025-06-06T18:51:40Z</dcterms:created>
  <dcterms:modified xsi:type="dcterms:W3CDTF">2025-06-13T16:06:48Z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0x010100712B107CA7E66C468DB1A38AC12AAE9C</vt:lpwstr>
  </property>
  <property fmtid="{D5CDD505-2E9C-101B-9397-08002B2CF9AE}" pid="3" name="MediaServiceImageTags">
    <vt:lpwstr/>
  </property>
</Properties>
</file>